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6" r:id="rId2"/>
    <p:sldId id="278" r:id="rId3"/>
    <p:sldId id="279" r:id="rId4"/>
    <p:sldId id="332" r:id="rId5"/>
    <p:sldId id="281" r:id="rId6"/>
    <p:sldId id="333" r:id="rId7"/>
    <p:sldId id="305" r:id="rId8"/>
    <p:sldId id="308" r:id="rId9"/>
    <p:sldId id="306" r:id="rId10"/>
    <p:sldId id="322" r:id="rId11"/>
    <p:sldId id="335" r:id="rId12"/>
    <p:sldId id="336" r:id="rId13"/>
    <p:sldId id="338" r:id="rId14"/>
    <p:sldId id="344" r:id="rId15"/>
    <p:sldId id="311" r:id="rId16"/>
    <p:sldId id="352" r:id="rId17"/>
    <p:sldId id="353" r:id="rId18"/>
    <p:sldId id="339" r:id="rId19"/>
    <p:sldId id="319" r:id="rId20"/>
    <p:sldId id="350" r:id="rId21"/>
    <p:sldId id="312" r:id="rId22"/>
    <p:sldId id="351" r:id="rId23"/>
    <p:sldId id="324" r:id="rId24"/>
    <p:sldId id="329" r:id="rId25"/>
    <p:sldId id="354" r:id="rId26"/>
    <p:sldId id="358" r:id="rId27"/>
    <p:sldId id="359" r:id="rId28"/>
    <p:sldId id="360" r:id="rId29"/>
    <p:sldId id="357" r:id="rId30"/>
    <p:sldId id="356" r:id="rId31"/>
    <p:sldId id="362" r:id="rId32"/>
    <p:sldId id="346" r:id="rId33"/>
    <p:sldId id="314" r:id="rId34"/>
    <p:sldId id="345" r:id="rId35"/>
    <p:sldId id="348" r:id="rId36"/>
    <p:sldId id="349" r:id="rId37"/>
    <p:sldId id="302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53D"/>
    <a:srgbClr val="FDA800"/>
    <a:srgbClr val="272123"/>
    <a:srgbClr val="F2281E"/>
    <a:srgbClr val="AF9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3" autoAdjust="0"/>
    <p:restoredTop sz="94751" autoAdjust="0"/>
  </p:normalViewPr>
  <p:slideViewPr>
    <p:cSldViewPr>
      <p:cViewPr>
        <p:scale>
          <a:sx n="129" d="100"/>
          <a:sy n="129" d="100"/>
        </p:scale>
        <p:origin x="88" y="-3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38C28-906E-425B-BFFE-AEE2E5026B38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EC17-E603-46EC-8BCB-AE04481AAD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7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공동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관리하고 있는 역할을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C17-E603-46EC-8BCB-AE04481AAD0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공동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관리하고 있는 역할을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C17-E603-46EC-8BCB-AE04481AAD0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공동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관리하고 있는 역할을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C17-E603-46EC-8BCB-AE04481AAD0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C17-E603-46EC-8BCB-AE04481AAD0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36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C17-E603-46EC-8BCB-AE04481AAD0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6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2016. 6. 19.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youtu.be/-41ldykNyAg?t=16m50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HtHx8HmfqN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29322" y="5357826"/>
            <a:ext cx="3571900" cy="111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5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HearUR</a:t>
            </a: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|  2012105028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김한별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2012105037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박소은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2012105040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박지인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2012105057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송은영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59" y="3000372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10" y="3573016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종합설계프로젝트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902" y="2564904"/>
            <a:ext cx="472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청각장애인을 위한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화자구분 음성 인식 타이핑 프로그램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5736" y="3589382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38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4202" b="2038"/>
          <a:stretch>
            <a:fillRect/>
          </a:stretch>
        </p:blipFill>
        <p:spPr bwMode="auto">
          <a:xfrm>
            <a:off x="2643174" y="1700808"/>
            <a:ext cx="4214842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05446" y="5373216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Praat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이용하여 목소리의 특성 학습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05446" y="5754742"/>
            <a:ext cx="320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포먼트에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집중하여 특징 분석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071546"/>
            <a:ext cx="8429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Praat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&amp; 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 특징 분석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219453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071802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0575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8030" y="5178678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고속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푸리에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변환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(FFT)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학습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48030" y="5538718"/>
            <a:ext cx="385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Python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활용하여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FFT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그래프 출력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071546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고속 </a:t>
            </a:r>
            <a:r>
              <a:rPr lang="ko-KR" altLang="en-US" sz="2200" b="1" dirty="0" err="1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푸리에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변환 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&amp;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MFCC</a:t>
            </a:r>
          </a:p>
        </p:txBody>
      </p:sp>
      <p:sp>
        <p:nvSpPr>
          <p:cNvPr id="30" name="갈매기형 수장 29"/>
          <p:cNvSpPr/>
          <p:nvPr/>
        </p:nvSpPr>
        <p:spPr>
          <a:xfrm>
            <a:off x="3076577" y="1205138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2928926" y="1205138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b="16005"/>
          <a:stretch>
            <a:fillRect/>
          </a:stretch>
        </p:blipFill>
        <p:spPr bwMode="auto">
          <a:xfrm>
            <a:off x="1785918" y="1857364"/>
            <a:ext cx="2928958" cy="19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17459" t="12548" r="12704" b="24714"/>
          <a:stretch>
            <a:fillRect/>
          </a:stretch>
        </p:blipFill>
        <p:spPr bwMode="auto">
          <a:xfrm>
            <a:off x="1785918" y="3929066"/>
            <a:ext cx="2928958" cy="84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 descr="C:\Users\user\Desktop\2016 1학기\종합설계프로젝트2(고석주 교수님)\2-1중간발표 160406\사진자료\스크린샷_2016-03-27_오후_7.07.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3929066"/>
            <a:ext cx="2928958" cy="857256"/>
          </a:xfrm>
          <a:prstGeom prst="rect">
            <a:avLst/>
          </a:prstGeom>
          <a:noFill/>
        </p:spPr>
      </p:pic>
      <p:pic>
        <p:nvPicPr>
          <p:cNvPr id="10247" name="Picture 7" descr="C:\Users\user\Desktop\2016 1학기\종합설계프로젝트2(고석주 교수님)\2-1중간발표 160406\사진자료\upload_3_27_2016_at_5_46_58_P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1857364"/>
            <a:ext cx="2928957" cy="1936327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7" name="갈매기형 수장 36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55776" y="5898758"/>
            <a:ext cx="554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입력된 음성에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FFT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적용해 추출한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MFCC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72561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67612" y="5610726"/>
            <a:ext cx="4052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supervised / unsupervised learning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069287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인공지능 알고리즘 탐색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2847443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2699792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46" name="갈매기형 수장 45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68" y="2132856"/>
            <a:ext cx="5041900" cy="3149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416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5278" y="5301208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Unsupervised Learning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GMM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85278" y="5661248"/>
            <a:ext cx="5427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UBM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Input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목소리 특징 분석으로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GMM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학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습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069287"/>
            <a:ext cx="8429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GMM &amp; UBM</a:t>
            </a:r>
          </a:p>
        </p:txBody>
      </p:sp>
      <p:sp>
        <p:nvSpPr>
          <p:cNvPr id="30" name="갈매기형 수장 29"/>
          <p:cNvSpPr/>
          <p:nvPr/>
        </p:nvSpPr>
        <p:spPr>
          <a:xfrm>
            <a:off x="3783547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635896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 descr="http://ibillxia.github.io/images/2012/IMAG20120813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04864"/>
            <a:ext cx="4286076" cy="222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40" name="갈매기형 수장 39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94734"/>
            <a:ext cx="3199966" cy="279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8382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31640" y="4725144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Speaking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Diarization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Open Source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‘LIUM’ (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화자인식 오픈 라이브러리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4348" y="1069287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LIUM  &amp; Voice ID</a:t>
            </a:r>
          </a:p>
        </p:txBody>
      </p:sp>
      <p:sp>
        <p:nvSpPr>
          <p:cNvPr id="39" name="갈매기형 수장 29"/>
          <p:cNvSpPr/>
          <p:nvPr/>
        </p:nvSpPr>
        <p:spPr>
          <a:xfrm>
            <a:off x="3495515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0"/>
          <p:cNvSpPr/>
          <p:nvPr/>
        </p:nvSpPr>
        <p:spPr>
          <a:xfrm>
            <a:off x="3347864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t="15235" b="20697"/>
          <a:stretch/>
        </p:blipFill>
        <p:spPr>
          <a:xfrm>
            <a:off x="2123728" y="2134839"/>
            <a:ext cx="5528420" cy="6675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16122" y="6529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Administrator\Desktop\KakaoTalk_20160614_180748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88446"/>
            <a:ext cx="2088232" cy="109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31640" y="5085184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화자식별에 특화된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VoiceID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04474" y="5733256"/>
            <a:ext cx="421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아마존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클라우드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서비스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4348" y="1069287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Python 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서버 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&amp; 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아마존 웹 서비스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29"/>
          <p:cNvSpPr/>
          <p:nvPr/>
        </p:nvSpPr>
        <p:spPr>
          <a:xfrm>
            <a:off x="2411760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0"/>
          <p:cNvSpPr/>
          <p:nvPr/>
        </p:nvSpPr>
        <p:spPr>
          <a:xfrm>
            <a:off x="2271379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16122" y="6529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11860" y="5322694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Python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기반의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VoiceID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123" name="Picture 3" descr="C:\Users\Administrator\Desktop\KakaoTalk_20160615_154301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32" y="1772816"/>
            <a:ext cx="2841742" cy="325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KakaoTalk_20160615_154249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52936"/>
            <a:ext cx="3168352" cy="12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6038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4348" y="1069287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EM </a:t>
            </a:r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알고리즘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29"/>
          <p:cNvSpPr/>
          <p:nvPr/>
        </p:nvSpPr>
        <p:spPr>
          <a:xfrm>
            <a:off x="3635896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0"/>
          <p:cNvSpPr/>
          <p:nvPr/>
        </p:nvSpPr>
        <p:spPr>
          <a:xfrm>
            <a:off x="3779912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16122" y="6529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4" name="갈매기형 수장 43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11860" y="582675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GMM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parameter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추정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90" y="1791692"/>
            <a:ext cx="3604452" cy="37975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6289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30500" y="5085184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네이버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음성인식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0500" y="5466710"/>
            <a:ext cx="5357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안드로이드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앱으로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제작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071546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 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 &amp; Android</a:t>
            </a:r>
          </a:p>
        </p:txBody>
      </p:sp>
      <p:sp>
        <p:nvSpPr>
          <p:cNvPr id="30" name="갈매기형 수장 29"/>
          <p:cNvSpPr/>
          <p:nvPr/>
        </p:nvSpPr>
        <p:spPr>
          <a:xfrm>
            <a:off x="3207483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059832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http://www.consumuch.com/news/photo/201602/22383_19045_17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7907" y="2144548"/>
            <a:ext cx="3429024" cy="243658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56250"/>
          <a:stretch>
            <a:fillRect/>
          </a:stretch>
        </p:blipFill>
        <p:spPr bwMode="auto">
          <a:xfrm>
            <a:off x="5031245" y="2144549"/>
            <a:ext cx="3469845" cy="242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직사각형 31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40" name="갈매기형 수장 39"/>
          <p:cNvSpPr/>
          <p:nvPr/>
        </p:nvSpPr>
        <p:spPr>
          <a:xfrm>
            <a:off x="2282564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및 이론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2401858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9395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최종개발도구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2733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2951366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1928792" y="3929065"/>
            <a:ext cx="2286016" cy="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9249" y="2398236"/>
            <a:ext cx="34010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팀원 소개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및 선정이유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 Case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개발과정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및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이론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최종개발도구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 및 결과내용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활용방안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34356" y="5138382"/>
            <a:ext cx="6870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LIUM Open Source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이용하여 분석한 이론에 따라 화자 식별을 구현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280354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268760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LIUM Open Source &amp; NAVER API</a:t>
            </a:r>
          </a:p>
        </p:txBody>
      </p:sp>
      <p:sp>
        <p:nvSpPr>
          <p:cNvPr id="30" name="갈매기형 수장 29"/>
          <p:cNvSpPr/>
          <p:nvPr/>
        </p:nvSpPr>
        <p:spPr>
          <a:xfrm>
            <a:off x="2559411" y="138356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2411760" y="138356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도구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t="15235" b="20697"/>
          <a:stretch/>
        </p:blipFill>
        <p:spPr>
          <a:xfrm>
            <a:off x="2123728" y="2157334"/>
            <a:ext cx="5528420" cy="667575"/>
          </a:xfrm>
          <a:prstGeom prst="rect">
            <a:avLst/>
          </a:prstGeom>
        </p:spPr>
      </p:pic>
      <p:pic>
        <p:nvPicPr>
          <p:cNvPr id="27" name="Picture 2" descr="http://www.consumuch.com/news/photo/201602/22383_19045_1710.PNG"/>
          <p:cNvPicPr>
            <a:picLocks noChangeAspect="1" noChangeArrowheads="1"/>
          </p:cNvPicPr>
          <p:nvPr/>
        </p:nvPicPr>
        <p:blipFill rotWithShape="1">
          <a:blip r:embed="rId3"/>
          <a:srcRect b="53210"/>
          <a:stretch/>
        </p:blipFill>
        <p:spPr bwMode="auto">
          <a:xfrm>
            <a:off x="2834348" y="3093438"/>
            <a:ext cx="4257932" cy="1415682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734356" y="5538718"/>
            <a:ext cx="5285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Naver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사용하여 음성을 텍스트로 변환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6782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4348" y="1268760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Android &amp; </a:t>
            </a:r>
            <a:r>
              <a:rPr lang="en-US" altLang="ko-KR" sz="2200" b="1" dirty="0" err="1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IntelliJ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495515" y="1412776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347864" y="1412776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도구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http://umbrella-soft.com/upload/500322f3f64863e2112cf19f766ef7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339752" y="5138382"/>
            <a:ext cx="4853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LIUM Open Source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IntelliJ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에서 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9752" y="5538718"/>
            <a:ext cx="5285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Naver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API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를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Android  Studio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에서 사용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056" name="Picture 8" descr="http://technicollit.com/wp-content/uploads/2016/04/android-studio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45" y="2479090"/>
            <a:ext cx="4245471" cy="18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7504" y="280354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95371" y="4941168"/>
            <a:ext cx="5644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Android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기기에서 받아온 음성을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JAVA Server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에서 분석하여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기기로 전달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4348" y="1268760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JAVA Server</a:t>
            </a:r>
          </a:p>
        </p:txBody>
      </p:sp>
      <p:sp>
        <p:nvSpPr>
          <p:cNvPr id="30" name="갈매기형 수장 29"/>
          <p:cNvSpPr/>
          <p:nvPr/>
        </p:nvSpPr>
        <p:spPr>
          <a:xfrm>
            <a:off x="3783547" y="138356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635896" y="1383563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도구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 descr="http://cfile21.uf.tistory.com/image/211BD74D56BD23C52D1B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40925"/>
            <a:ext cx="3528392" cy="20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37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7504" y="280354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439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6910" y="3501008"/>
            <a:ext cx="40216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 및 결과내용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386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 시나리오 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</a:t>
            </a:r>
          </a:p>
        </p:txBody>
      </p:sp>
      <p:sp>
        <p:nvSpPr>
          <p:cNvPr id="39" name="갈매기형 수장 38"/>
          <p:cNvSpPr/>
          <p:nvPr/>
        </p:nvSpPr>
        <p:spPr>
          <a:xfrm>
            <a:off x="3495515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635896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369840"/>
            <a:ext cx="7452320" cy="22424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47443" y="5123862"/>
            <a:ext cx="4025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3"/>
              </a:rPr>
              <a:t>https://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3"/>
              </a:rPr>
              <a:t>youtu.be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3"/>
              </a:rPr>
              <a:t>/-41ldykNyAg?t=16m50s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3808" y="5538718"/>
            <a:ext cx="4025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1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명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3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명 결과 확인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0445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 시나리오 </a:t>
            </a:r>
            <a:r>
              <a:rPr lang="en-US" altLang="ko-KR" sz="2200" b="1" dirty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495515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635896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9822" y="3468344"/>
            <a:ext cx="3780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2"/>
              </a:rPr>
              <a:t>https://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2"/>
              </a:rPr>
              <a:t>youtu.be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hlinkClick r:id="rId2"/>
              </a:rPr>
              <a:t>/HtHx8HmfqN4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579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52736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디비 생성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859190" y="114100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999571" y="114100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2" b="66486"/>
          <a:stretch/>
        </p:blipFill>
        <p:spPr>
          <a:xfrm>
            <a:off x="1980586" y="1800526"/>
            <a:ext cx="2702026" cy="1363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9" b="54513"/>
          <a:stretch/>
        </p:blipFill>
        <p:spPr>
          <a:xfrm>
            <a:off x="1979712" y="3651236"/>
            <a:ext cx="2623494" cy="19111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55307"/>
          <a:stretch/>
        </p:blipFill>
        <p:spPr>
          <a:xfrm>
            <a:off x="5004048" y="3651236"/>
            <a:ext cx="2634699" cy="1913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47861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52736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디비 생성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859190" y="114100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999571" y="114100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7612"/>
          <a:stretch/>
        </p:blipFill>
        <p:spPr>
          <a:xfrm>
            <a:off x="964289" y="1710867"/>
            <a:ext cx="2703509" cy="41827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7612"/>
          <a:stretch/>
        </p:blipFill>
        <p:spPr>
          <a:xfrm>
            <a:off x="3929380" y="1710867"/>
            <a:ext cx="2659990" cy="41154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" b="72694"/>
          <a:stretch/>
        </p:blipFill>
        <p:spPr>
          <a:xfrm>
            <a:off x="5076056" y="3556477"/>
            <a:ext cx="3857625" cy="15841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869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52736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디비 생성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859190" y="114100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999571" y="1141009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14" y="1826187"/>
            <a:ext cx="7380312" cy="307796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59190" y="5322694"/>
            <a:ext cx="2405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Build GMM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64689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 인식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859190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999571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63579"/>
            <a:ext cx="7632848" cy="29342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1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팀원 소개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682145"/>
            <a:ext cx="5777501" cy="5769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786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출력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859190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999571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9283" y="321297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각 삼각형 27"/>
          <p:cNvSpPr/>
          <p:nvPr/>
        </p:nvSpPr>
        <p:spPr>
          <a:xfrm rot="5400000">
            <a:off x="702755" y="354305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322819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17943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09872"/>
            <a:ext cx="2970060" cy="475209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94871" y="1809872"/>
            <a:ext cx="2664296" cy="4736526"/>
            <a:chOff x="1894871" y="1809872"/>
            <a:chExt cx="2664296" cy="4736526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871" y="1809872"/>
              <a:ext cx="2664296" cy="473652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313" y="2132856"/>
              <a:ext cx="448455" cy="45605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517232"/>
            <a:ext cx="1748532" cy="5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493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갈매기형 수장 25"/>
          <p:cNvSpPr/>
          <p:nvPr/>
        </p:nvSpPr>
        <p:spPr>
          <a:xfrm>
            <a:off x="1500166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619460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51170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>
            <a:off x="1060338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5400000">
            <a:off x="631710" y="4178305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rot="5400000">
            <a:off x="1917594" y="4178304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>
            <a:off x="2869023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5400000">
            <a:off x="241607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5400000">
            <a:off x="329765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>
            <a:off x="3797717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5400000">
            <a:off x="4226345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5400000">
            <a:off x="4654973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>
            <a:off x="508360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5400000">
            <a:off x="5512229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903948" y="2071677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03948" y="2643181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903948" y="3214685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903948" y="3786189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903948" y="4429131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903948" y="5072073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903948" y="5643577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35789" y="1928802"/>
            <a:ext cx="962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주제 선정</a:t>
            </a:r>
            <a:endParaRPr lang="ko-KR" altLang="en-US" sz="1600" dirty="0">
              <a:ln w="1651">
                <a:solidFill>
                  <a:schemeClr val="tx1"/>
                </a:solidFill>
              </a:ln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0264" y="2500306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수행 계획 수립</a:t>
            </a:r>
            <a:endParaRPr lang="ko-KR" altLang="en-US" sz="1600" dirty="0">
              <a:ln w="1651">
                <a:solidFill>
                  <a:schemeClr val="tx1"/>
                </a:solidFill>
              </a:ln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39500" y="3071810"/>
            <a:ext cx="11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시스템 설계</a:t>
            </a:r>
            <a:endParaRPr lang="ko-KR" altLang="en-US" sz="1600" dirty="0">
              <a:ln w="1651">
                <a:solidFill>
                  <a:schemeClr val="tx1"/>
                </a:solidFill>
              </a:ln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9495" y="4286256"/>
            <a:ext cx="11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나눔바른고딕 UltraLight" pitchFamily="2" charset="-127"/>
                <a:ea typeface="나눔바른고딕 UltraLight" pitchFamily="2" charset="-127"/>
              </a:rPr>
              <a:t>정확도 개선</a:t>
            </a:r>
            <a:endParaRPr lang="ko-KR" altLang="en-US" sz="1600" dirty="0">
              <a:ln w="1651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51459" y="492919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나눔바른고딕 UltraLight" pitchFamily="2" charset="-127"/>
                <a:ea typeface="나눔바른고딕 UltraLight" pitchFamily="2" charset="-127"/>
              </a:rPr>
              <a:t>테스트</a:t>
            </a:r>
            <a:endParaRPr lang="ko-KR" altLang="en-US" sz="1600" dirty="0">
              <a:ln w="1651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71538" y="5500702"/>
            <a:ext cx="1603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나눔바른고딕 UltraLight" pitchFamily="2" charset="-127"/>
                <a:ea typeface="나눔바른고딕 UltraLight" pitchFamily="2" charset="-127"/>
              </a:rPr>
              <a:t>결과 보고 및 발표</a:t>
            </a:r>
            <a:endParaRPr lang="ko-KR" altLang="en-US" sz="1600" dirty="0">
              <a:ln w="1651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 rot="5400000">
            <a:off x="367899" y="4178304"/>
            <a:ext cx="507209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975386" y="1142189"/>
            <a:ext cx="5533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01    02    03    04      05     06    </a:t>
            </a:r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 </a:t>
            </a:r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07    </a:t>
            </a:r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  </a:t>
            </a:r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08   </a:t>
            </a:r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  </a:t>
            </a:r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09</a:t>
            </a:r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     </a:t>
            </a:r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10     11    12</a:t>
            </a:r>
            <a:endParaRPr lang="ko-KR" altLang="en-US" sz="1600" dirty="0">
              <a:ln w="1651">
                <a:solidFill>
                  <a:schemeClr val="tx1"/>
                </a:solidFill>
              </a:ln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2903948" y="1642255"/>
            <a:ext cx="535785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3024089" y="1928801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452717" y="1928801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3904080" y="2500305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904080" y="3071809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332708" y="3071809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761336" y="3643313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214942" y="3643313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7429520" y="4929991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881873" y="5500701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2143076" y="6175876"/>
            <a:ext cx="7000924" cy="547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5677100" y="363399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131147" y="364537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31242" y="3645024"/>
            <a:ext cx="180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기본 기능 구현</a:t>
            </a:r>
            <a:endParaRPr lang="ko-KR" altLang="en-US" sz="1600" dirty="0">
              <a:ln w="1651">
                <a:solidFill>
                  <a:schemeClr val="tx1"/>
                </a:solidFill>
              </a:ln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566886" y="3637615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7429520" y="4276938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7861902" y="4889992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568743" y="429594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988403" y="429594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7016889" y="4908867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-9283" y="38610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각 삼각형 9"/>
          <p:cNvSpPr/>
          <p:nvPr/>
        </p:nvSpPr>
        <p:spPr>
          <a:xfrm rot="5400000">
            <a:off x="702755" y="41911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7504" y="387740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7503" y="183997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81" name="타원 80"/>
          <p:cNvSpPr/>
          <p:nvPr/>
        </p:nvSpPr>
        <p:spPr>
          <a:xfrm>
            <a:off x="7887218" y="429309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131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활용방안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1888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2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활용 방안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030A0">
                      <a:alpha val="30000"/>
                    </a:srgbClr>
                  </a:solidFill>
                </a:ln>
                <a:solidFill>
                  <a:srgbClr val="7030A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활용 방안</a:t>
            </a:r>
            <a:endParaRPr lang="en-US" altLang="ko-KR" sz="2200" b="1" dirty="0" smtClean="0">
              <a:ln>
                <a:solidFill>
                  <a:srgbClr val="7030A0">
                    <a:alpha val="30000"/>
                  </a:srgbClr>
                </a:solidFill>
              </a:ln>
              <a:solidFill>
                <a:srgbClr val="7030A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1" name="갈매기형 수장 38"/>
          <p:cNvSpPr/>
          <p:nvPr/>
        </p:nvSpPr>
        <p:spPr>
          <a:xfrm>
            <a:off x="3999571" y="1214422"/>
            <a:ext cx="140381" cy="154419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갈매기형 수장 39"/>
          <p:cNvSpPr/>
          <p:nvPr/>
        </p:nvSpPr>
        <p:spPr>
          <a:xfrm>
            <a:off x="3851920" y="1214422"/>
            <a:ext cx="140381" cy="154419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5292" y="5322694"/>
            <a:ext cx="6931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회의록 작성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주인의 말만 알아듣는 기기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3" name="AutoShape 4" descr="https://speech-to-text-demo.mybluemix.net/images/stt.sv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6" descr="https://speech-to-text-demo.mybluemix.net/images/stt.sv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8" descr="https://speech-to-text-demo.mybluemix.net/images/stt.sv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08091"/>
            <a:ext cx="2251152" cy="221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745292" y="4890646"/>
            <a:ext cx="631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청각장애인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다른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사람들과의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대화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속기사 없이 수업 수강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9283" y="422108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9"/>
          <p:cNvSpPr/>
          <p:nvPr/>
        </p:nvSpPr>
        <p:spPr>
          <a:xfrm rot="5400000">
            <a:off x="702755" y="455116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504" y="423630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425" y="23110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695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2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참고 문헌 출처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참고 내용 및 문헌 출처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1" name="갈매기형 수장 38"/>
          <p:cNvSpPr/>
          <p:nvPr/>
        </p:nvSpPr>
        <p:spPr>
          <a:xfrm>
            <a:off x="3351499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갈매기형 수장 39"/>
          <p:cNvSpPr/>
          <p:nvPr/>
        </p:nvSpPr>
        <p:spPr>
          <a:xfrm>
            <a:off x="3203848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87626" y="1772816"/>
            <a:ext cx="72603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논문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남녀성별 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분류를 위한 화자종속 음성인식 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알고리즘 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최재승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)</a:t>
            </a: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논문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음성특징벡터 및 정규화 인식방법을 이용한 화자종속 음성인식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최재승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논문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최근 화자인식 기술 동향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서영주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, </a:t>
            </a:r>
            <a:r>
              <a:rPr lang="ko-KR" altLang="en-US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김회린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논문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신경회로망에 의한 남녀 화자 성별 인식 알고리즘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정병구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논문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Speaker Verification Using Adapted Gaussian Mixture Models</a:t>
            </a:r>
          </a:p>
          <a:p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(Douglas A. Reynolds, Thomas F. </a:t>
            </a:r>
            <a:r>
              <a:rPr lang="en-US" altLang="ko-KR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Quatieri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, Robert B. Dunn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)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논문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: Universal Background Model </a:t>
            </a:r>
            <a:r>
              <a:rPr lang="ko-KR" altLang="en-US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클러스터링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방법을 이용한 고속 화자식별 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박주민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서영주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김희린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)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ko-KR" altLang="en-US" b="1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네이버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음성인식 </a:t>
            </a:r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API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https://developers.naver.com/docs/labs/vrecog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LIUM Speaker </a:t>
            </a:r>
            <a:r>
              <a:rPr lang="en-US" altLang="ko-KR" b="1" dirty="0" err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Diarization</a:t>
            </a:r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</a:t>
            </a:r>
            <a:endParaRPr lang="en-US" altLang="ko-KR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   http://www-lium.univ-lemans.fr/diarization/doku.php/</a:t>
            </a:r>
            <a:endParaRPr lang="ko-KR" altLang="en-US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en-US" altLang="ko-KR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Voice </a:t>
            </a:r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ID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https://code.google.com/archive/p/voiceid/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Neural Networks </a:t>
            </a:r>
            <a:r>
              <a:rPr lang="en-US" altLang="ko-KR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: http://</a:t>
            </a:r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whydsp.org/237</a:t>
            </a:r>
            <a:endParaRPr lang="ko-KR" alt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53987"/>
            <a:ext cx="472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청각장애인을 위한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음성 인식 타이핑 프로그램</a:t>
            </a:r>
            <a:endParaRPr lang="en-US" altLang="ko-KR" sz="16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갈매기형 수장 12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팀원 역할 소개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갈매기형 수장 23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968960"/>
            <a:ext cx="934196" cy="124559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r="5614" b="11421"/>
          <a:stretch/>
        </p:blipFill>
        <p:spPr>
          <a:xfrm>
            <a:off x="1419727" y="2397720"/>
            <a:ext cx="937695" cy="124559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3826480"/>
            <a:ext cx="934196" cy="124559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27" y="5255240"/>
            <a:ext cx="934196" cy="12455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71736" y="988425"/>
            <a:ext cx="4232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000"/>
              </a:lnSpc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박소은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[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팀장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프로젝트 진행 관리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아날로그 음성 변환 및 입력  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71736" y="2417185"/>
            <a:ext cx="416050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000"/>
              </a:lnSpc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김한별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[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구현관리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프로젝트 구현 지휘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인공지능 알고리즘 분석 및 테스트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1736" y="3845945"/>
            <a:ext cx="4520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000"/>
              </a:lnSpc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박지인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[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문서관리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문서 수집 및 제작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 분류와 타이핑 속도 조율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71736" y="5274705"/>
            <a:ext cx="4376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000"/>
              </a:lnSpc>
            </a:pPr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송은영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[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예산관리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]</a:t>
            </a: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예산 수립 및 신청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관리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 분류 결과 출력 및 전송 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ts val="2000"/>
              </a:lnSpc>
            </a:pP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</p:txBody>
      </p:sp>
      <p:sp>
        <p:nvSpPr>
          <p:cNvPr id="36" name="직각 삼각형 35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75177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4922" y="3501008"/>
            <a:ext cx="3805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및 선정이유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갈매기형 수장 12"/>
          <p:cNvSpPr/>
          <p:nvPr/>
        </p:nvSpPr>
        <p:spPr>
          <a:xfrm>
            <a:off x="1720037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소개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갈매기형 수장 23"/>
          <p:cNvSpPr/>
          <p:nvPr/>
        </p:nvSpPr>
        <p:spPr>
          <a:xfrm>
            <a:off x="1839331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5696" y="4077072"/>
            <a:ext cx="5904656" cy="82852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195736" y="4077072"/>
            <a:ext cx="514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음성인식을 이용한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24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인물 구분 타이핑 프로그램 </a:t>
            </a:r>
            <a:endParaRPr lang="en-US" altLang="ko-KR" sz="2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26795" r="8450" b="4480"/>
          <a:stretch/>
        </p:blipFill>
        <p:spPr>
          <a:xfrm>
            <a:off x="1547664" y="2035587"/>
            <a:ext cx="6408712" cy="1969477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각 삼각형 41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73080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38482"/>
            <a:ext cx="1658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선정 이유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22" name="갈매기형 수장 19"/>
          <p:cNvSpPr/>
          <p:nvPr/>
        </p:nvSpPr>
        <p:spPr>
          <a:xfrm>
            <a:off x="1720037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6"/>
          <p:cNvSpPr/>
          <p:nvPr/>
        </p:nvSpPr>
        <p:spPr>
          <a:xfrm>
            <a:off x="1839331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08" y="1556792"/>
            <a:ext cx="7469832" cy="219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12836" y="4293096"/>
            <a:ext cx="588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청각장애인들이 선호하는 속기사 도우미 제공의 어려움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12836" y="4674622"/>
            <a:ext cx="5095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입 모양을 읽는 방법으로 하는 동시 대화의 어려움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989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5816" y="3589382"/>
            <a:ext cx="33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 Case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042" y="138482"/>
            <a:ext cx="1730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 Case Diagram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7" name="갈매기형 수장 19"/>
          <p:cNvSpPr/>
          <p:nvPr/>
        </p:nvSpPr>
        <p:spPr>
          <a:xfrm>
            <a:off x="2512125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26"/>
          <p:cNvSpPr/>
          <p:nvPr/>
        </p:nvSpPr>
        <p:spPr>
          <a:xfrm>
            <a:off x="2631419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305263" y="1538178"/>
            <a:ext cx="3138945" cy="37630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555874" y="2472155"/>
            <a:ext cx="1569127" cy="47353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1000" kern="100" dirty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Speaker  </a:t>
            </a:r>
            <a:r>
              <a:rPr lang="en-US" altLang="ko-KR" sz="1000" kern="100" dirty="0" err="1" smtClean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Diarization</a:t>
            </a:r>
            <a:endParaRPr lang="ko-KR" sz="1000" kern="100" dirty="0">
              <a:effectLst/>
              <a:ea typeface="맑은 고딕" charset="-127"/>
              <a:cs typeface="Times New Roman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738858" y="4447454"/>
            <a:ext cx="1513086" cy="525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kern="100" dirty="0">
                <a:solidFill>
                  <a:srgbClr val="000000"/>
                </a:solidFill>
                <a:effectLst/>
                <a:ea typeface="맑은 고딕" charset="-127"/>
                <a:cs typeface="Times New Roman" charset="0"/>
              </a:rPr>
              <a:t>Watch Dialog</a:t>
            </a:r>
            <a:endParaRPr lang="ko-KR" sz="1000" kern="100" dirty="0">
              <a:effectLst/>
              <a:ea typeface="맑은 고딕" charset="-127"/>
              <a:cs typeface="Times New Roman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064212" y="3117895"/>
            <a:ext cx="1540761" cy="504644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1000" kern="100" dirty="0" smtClean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Sound </a:t>
            </a:r>
            <a:r>
              <a:rPr lang="en-US" altLang="ko-KR" sz="1000" kern="100" dirty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to </a:t>
            </a:r>
            <a:r>
              <a:rPr lang="en-US" altLang="ko-KR" sz="1000" kern="100" dirty="0" smtClean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Text</a:t>
            </a:r>
            <a:endParaRPr lang="ko-KR" sz="1000" kern="100" dirty="0">
              <a:effectLst/>
              <a:ea typeface="맑은 고딕" charset="-127"/>
              <a:cs typeface="Times New Roman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7" y="2699483"/>
            <a:ext cx="564938" cy="7792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12585" y="3522174"/>
            <a:ext cx="651140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맑은 고딕" charset="-127"/>
                <a:cs typeface="Times New Roman" charset="0"/>
              </a:rPr>
              <a:t>User</a:t>
            </a:r>
            <a:endParaRPr lang="ko-KR" altLang="ko-KR" kern="100" dirty="0">
              <a:latin typeface="맑은 고딕" charset="-127"/>
              <a:cs typeface="Times New Roman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94" y="2989037"/>
            <a:ext cx="839122" cy="758566"/>
          </a:xfrm>
          <a:prstGeom prst="rect">
            <a:avLst/>
          </a:prstGeom>
        </p:spPr>
      </p:pic>
      <p:cxnSp>
        <p:nvCxnSpPr>
          <p:cNvPr id="15" name="직선 연결선[R] 14"/>
          <p:cNvCxnSpPr>
            <a:endCxn id="61" idx="2"/>
          </p:cNvCxnSpPr>
          <p:nvPr/>
        </p:nvCxnSpPr>
        <p:spPr>
          <a:xfrm>
            <a:off x="2351342" y="3212976"/>
            <a:ext cx="1387516" cy="1497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>
            <a:endCxn id="38" idx="2"/>
          </p:cNvCxnSpPr>
          <p:nvPr/>
        </p:nvCxnSpPr>
        <p:spPr>
          <a:xfrm flipV="1">
            <a:off x="2351342" y="2030012"/>
            <a:ext cx="1419968" cy="1182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60" idx="6"/>
          </p:cNvCxnSpPr>
          <p:nvPr/>
        </p:nvCxnSpPr>
        <p:spPr>
          <a:xfrm>
            <a:off x="6125001" y="2708920"/>
            <a:ext cx="1166877" cy="6612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>
            <a:stCxn id="62" idx="6"/>
          </p:cNvCxnSpPr>
          <p:nvPr/>
        </p:nvCxnSpPr>
        <p:spPr>
          <a:xfrm>
            <a:off x="5604973" y="3370217"/>
            <a:ext cx="16869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475609" y="3800938"/>
            <a:ext cx="840807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kern="100">
                <a:solidFill>
                  <a:srgbClr val="000000"/>
                </a:solidFill>
                <a:latin typeface="맑은 고딕" charset="-127"/>
                <a:cs typeface="Times New Roman" charset="0"/>
              </a:rPr>
              <a:t>Server</a:t>
            </a:r>
            <a:endParaRPr lang="ko-KR" altLang="ko-KR" kern="100" dirty="0">
              <a:latin typeface="맑은 고딕" charset="-127"/>
              <a:cs typeface="Times New Roman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30" name="타원 29"/>
          <p:cNvSpPr/>
          <p:nvPr/>
        </p:nvSpPr>
        <p:spPr>
          <a:xfrm>
            <a:off x="4591025" y="3791228"/>
            <a:ext cx="1540761" cy="504644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sz="1000" kern="100" dirty="0" smtClean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Create </a:t>
            </a:r>
            <a:r>
              <a:rPr lang="en-US" altLang="ko-KR" sz="1000" kern="100" dirty="0">
                <a:solidFill>
                  <a:srgbClr val="000000"/>
                </a:solidFill>
                <a:ea typeface="맑은 고딕" charset="-127"/>
                <a:cs typeface="Times New Roman" charset="0"/>
              </a:rPr>
              <a:t>Dialog</a:t>
            </a:r>
            <a:endParaRPr lang="ko-KR" altLang="ko-KR" sz="1000" kern="100" dirty="0">
              <a:ea typeface="맑은 고딕" charset="-127"/>
              <a:cs typeface="Times New Roman" charset="0"/>
            </a:endParaRPr>
          </a:p>
        </p:txBody>
      </p:sp>
      <p:cxnSp>
        <p:nvCxnSpPr>
          <p:cNvPr id="33" name="직선 연결선[R] 71"/>
          <p:cNvCxnSpPr>
            <a:stCxn id="30" idx="6"/>
          </p:cNvCxnSpPr>
          <p:nvPr/>
        </p:nvCxnSpPr>
        <p:spPr>
          <a:xfrm flipV="1">
            <a:off x="6131786" y="3370217"/>
            <a:ext cx="1160092" cy="6733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3771310" y="1793247"/>
            <a:ext cx="1569127" cy="47353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kern="100" dirty="0" smtClean="0">
                <a:solidFill>
                  <a:srgbClr val="000000"/>
                </a:solidFill>
                <a:effectLst/>
                <a:ea typeface="맑은 고딕" charset="-127"/>
                <a:cs typeface="Times New Roman" charset="0"/>
              </a:rPr>
              <a:t>Input Sound</a:t>
            </a:r>
            <a:endParaRPr lang="ko-KR" sz="1000" kern="100" dirty="0">
              <a:effectLst/>
              <a:ea typeface="맑은 고딕" charset="-127"/>
              <a:cs typeface="Times New Roman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504" y="438659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853</Words>
  <Application>Microsoft Macintosh PowerPoint</Application>
  <PresentationFormat>화면 슬라이드 쇼(4:3)</PresentationFormat>
  <Paragraphs>370</Paragraphs>
  <Slides>37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나눔바른고딕</vt:lpstr>
      <vt:lpstr>나눔바른고딕 UltraLight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SongEunyoung</cp:lastModifiedBy>
  <cp:revision>375</cp:revision>
  <cp:lastPrinted>2016-04-06T07:42:44Z</cp:lastPrinted>
  <dcterms:created xsi:type="dcterms:W3CDTF">2013-09-05T09:43:46Z</dcterms:created>
  <dcterms:modified xsi:type="dcterms:W3CDTF">2016-06-19T13:05:04Z</dcterms:modified>
</cp:coreProperties>
</file>